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9" r:id="rId2"/>
    <p:sldId id="301" r:id="rId3"/>
    <p:sldId id="311" r:id="rId4"/>
    <p:sldId id="313" r:id="rId5"/>
    <p:sldId id="304" r:id="rId6"/>
    <p:sldId id="312" r:id="rId7"/>
    <p:sldId id="308" r:id="rId8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17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016" cy="466088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242" y="1"/>
            <a:ext cx="2982016" cy="466088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FCCBBE34-EDA1-4D6C-9793-C611C205D8ED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2982016" cy="466088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242" y="8830312"/>
            <a:ext cx="2982016" cy="466088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138CC4EF-ECC3-461B-B031-B6CA9829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38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69E86F01-F21A-4B45-9302-BC7B71F52100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4C5CED5E-BB66-B447-81A3-5630E5AF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CED5E-BB66-B447-81A3-5630E5AFB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7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B755-0311-4D10-9457-EFA474E7B961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EE2A-76CC-415C-A3EA-B1E3E20FD147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0EAD-DBEF-4D12-96E3-A2F178442465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D6F4-1851-4FC1-9A1A-7196CF3FA538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45B5-6768-470B-89EA-1E9D2A0AA938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C63-DA3B-4EEC-B13B-88E0A5D3B8E6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1856-EBD9-4EFA-888F-0367EC4BFAC5}" type="datetime1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682E-5D46-4EEA-AB2F-D14B0D93533C}" type="datetime1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DC7E-DB17-4434-B4EE-D2C35D371CCE}" type="datetime1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4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7628-7DCF-48D5-AF18-EB531CF40FBA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6AFB-6EF9-421C-A191-1AD90BA18CB9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00FF-B742-4A28-BAB0-24EAC85FA937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49E4-490B-3448-ABB7-1E001E8E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3332285"/>
            <a:ext cx="9144000" cy="853507"/>
            <a:chOff x="0" y="3357493"/>
            <a:chExt cx="9144000" cy="853507"/>
          </a:xfrm>
        </p:grpSpPr>
        <p:sp>
          <p:nvSpPr>
            <p:cNvPr id="4" name="Title 1"/>
            <p:cNvSpPr txBox="1">
              <a:spLocks/>
            </p:cNvSpPr>
            <p:nvPr/>
          </p:nvSpPr>
          <p:spPr bwMode="auto">
            <a:xfrm>
              <a:off x="0" y="3357493"/>
              <a:ext cx="9144000" cy="2813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0" y="3638846"/>
              <a:ext cx="9144000" cy="30656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0" y="3920199"/>
              <a:ext cx="9144000" cy="290801"/>
            </a:xfrm>
            <a:prstGeom prst="rect">
              <a:avLst/>
            </a:prstGeom>
            <a:solidFill>
              <a:srgbClr val="139E4A"/>
            </a:solidFill>
            <a:ln>
              <a:noFil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en-US" alt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 b="29086"/>
          <a:stretch/>
        </p:blipFill>
        <p:spPr>
          <a:xfrm>
            <a:off x="0" y="0"/>
            <a:ext cx="9144000" cy="337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72" y="3430158"/>
            <a:ext cx="2222256" cy="689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746" y="4273062"/>
            <a:ext cx="82471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</a:t>
            </a:r>
            <a:r>
              <a:rPr lang="en-US"/>
              <a:t>Improvement Grant  </a:t>
            </a:r>
            <a:r>
              <a:rPr lang="en-US" dirty="0"/>
              <a:t>2021-2021</a:t>
            </a:r>
            <a:br>
              <a:rPr lang="en-US" dirty="0"/>
            </a:br>
            <a:r>
              <a:rPr lang="en-US" dirty="0"/>
              <a:t>October 4, 2021</a:t>
            </a:r>
            <a:br>
              <a:rPr lang="en-US" dirty="0"/>
            </a:br>
            <a:r>
              <a:rPr lang="en-US" dirty="0"/>
              <a:t>Finance and Operations</a:t>
            </a:r>
          </a:p>
          <a:p>
            <a:pPr algn="ctr"/>
            <a:r>
              <a:rPr lang="en-US" sz="2000" dirty="0"/>
              <a:t>New Haven Public Schools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Dr. </a:t>
            </a:r>
            <a:r>
              <a:rPr lang="en-US" sz="2000" dirty="0" err="1"/>
              <a:t>Iline</a:t>
            </a:r>
            <a:r>
              <a:rPr lang="en-US" sz="2000" dirty="0"/>
              <a:t> Tracey, Superintendent of Schools</a:t>
            </a:r>
            <a:endParaRPr lang="en-US" dirty="0"/>
          </a:p>
          <a:p>
            <a:pPr algn="ctr"/>
            <a:r>
              <a:rPr lang="en-US" dirty="0"/>
              <a:t>Viviana Conner</a:t>
            </a:r>
          </a:p>
          <a:p>
            <a:pPr algn="ctr"/>
            <a:r>
              <a:rPr lang="en-US" dirty="0"/>
              <a:t>Assistant Superintendent of Instructional Leadership / School Improvement</a:t>
            </a:r>
          </a:p>
        </p:txBody>
      </p:sp>
    </p:spTree>
    <p:extLst>
      <p:ext uri="{BB962C8B-B14F-4D97-AF65-F5344CB8AC3E}">
        <p14:creationId xmlns:p14="http://schemas.microsoft.com/office/powerpoint/2010/main" val="36408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19076" y="317332"/>
            <a:ext cx="6835775" cy="5008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33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7" y="877746"/>
            <a:ext cx="8667748" cy="5540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077" y="317333"/>
            <a:ext cx="508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 : SY 2020-2024</a:t>
            </a:r>
          </a:p>
        </p:txBody>
      </p:sp>
    </p:spTree>
    <p:extLst>
      <p:ext uri="{BB962C8B-B14F-4D97-AF65-F5344CB8AC3E}">
        <p14:creationId xmlns:p14="http://schemas.microsoft.com/office/powerpoint/2010/main" val="375994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19076" y="317332"/>
            <a:ext cx="6835775" cy="5008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33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4D4EA-0ACE-7147-9E2F-4C435A98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74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/>
              <a:t>SIG 2021 - 2022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4754F-D2D5-F54A-9B0C-06D8911BC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F76C8-8578-174F-89DF-1327E4472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043" y="2167564"/>
            <a:ext cx="3934326" cy="17113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Augusta L. Troup</a:t>
            </a:r>
          </a:p>
          <a:p>
            <a:r>
              <a:rPr lang="en-US" dirty="0"/>
              <a:t>Hillhouse High School</a:t>
            </a:r>
          </a:p>
          <a:p>
            <a:r>
              <a:rPr lang="en-US" dirty="0"/>
              <a:t>High School in the Community</a:t>
            </a:r>
          </a:p>
          <a:p>
            <a:r>
              <a:rPr lang="en-US" dirty="0"/>
              <a:t>Wexler – Grant School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0A43E-5186-E54F-923D-07EC235B0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AC60FC-B786-CB40-AFBA-6E965CFC7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7389" y="2174875"/>
            <a:ext cx="4129254" cy="17113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Academic Learning</a:t>
            </a:r>
          </a:p>
          <a:p>
            <a:r>
              <a:rPr lang="en-US" dirty="0"/>
              <a:t>Climate and Culture</a:t>
            </a:r>
          </a:p>
          <a:p>
            <a:r>
              <a:rPr lang="en-US" dirty="0"/>
              <a:t>Operations Efficiencies</a:t>
            </a:r>
          </a:p>
          <a:p>
            <a:r>
              <a:rPr lang="en-US" dirty="0"/>
              <a:t>Talented Educators</a:t>
            </a:r>
          </a:p>
          <a:p>
            <a:r>
              <a:rPr lang="en-US" dirty="0"/>
              <a:t>Climate and Culture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3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1740FA-34EC-F14A-BECD-03FD6E2E5B84}"/>
              </a:ext>
            </a:extLst>
          </p:cNvPr>
          <p:cNvSpPr txBox="1">
            <a:spLocks/>
          </p:cNvSpPr>
          <p:nvPr/>
        </p:nvSpPr>
        <p:spPr>
          <a:xfrm>
            <a:off x="457200" y="3925386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669ECCE-4C9A-A245-93FE-C6751F4A1F4A}"/>
              </a:ext>
            </a:extLst>
          </p:cNvPr>
          <p:cNvSpPr txBox="1">
            <a:spLocks/>
          </p:cNvSpPr>
          <p:nvPr/>
        </p:nvSpPr>
        <p:spPr>
          <a:xfrm>
            <a:off x="457200" y="4565148"/>
            <a:ext cx="3934326" cy="1711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Staffing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Classroom Libraries</a:t>
            </a:r>
          </a:p>
          <a:p>
            <a:r>
              <a:rPr lang="en-US" dirty="0"/>
              <a:t>Professional Development Opportunities</a:t>
            </a:r>
          </a:p>
          <a:p>
            <a:r>
              <a:rPr lang="en-US" dirty="0"/>
              <a:t>Social Emotional Learning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62FFB2-9E2D-8E4A-9210-679692F5E726}"/>
              </a:ext>
            </a:extLst>
          </p:cNvPr>
          <p:cNvSpPr txBox="1">
            <a:spLocks/>
          </p:cNvSpPr>
          <p:nvPr/>
        </p:nvSpPr>
        <p:spPr>
          <a:xfrm>
            <a:off x="4497388" y="4161632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Allocation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B3324E2-ECD6-C148-B405-4C4FAE82C007}"/>
              </a:ext>
            </a:extLst>
          </p:cNvPr>
          <p:cNvSpPr txBox="1">
            <a:spLocks/>
          </p:cNvSpPr>
          <p:nvPr/>
        </p:nvSpPr>
        <p:spPr>
          <a:xfrm>
            <a:off x="4504156" y="4743449"/>
            <a:ext cx="3934326" cy="1711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Augusta L. Troup - $355,000</a:t>
            </a:r>
          </a:p>
          <a:p>
            <a:r>
              <a:rPr lang="en-US" sz="1700" dirty="0"/>
              <a:t>Hillhouse High School $ 333,288</a:t>
            </a:r>
          </a:p>
          <a:p>
            <a:r>
              <a:rPr lang="en-US" sz="1700" dirty="0"/>
              <a:t>High School in the Community $355,00</a:t>
            </a:r>
          </a:p>
          <a:p>
            <a:r>
              <a:rPr lang="en-US" sz="1700" dirty="0"/>
              <a:t>Wexler – Grant School $355,00</a:t>
            </a:r>
          </a:p>
          <a:p>
            <a:pPr lvl="1"/>
            <a:r>
              <a:rPr lang="en-US" sz="2300" b="1" dirty="0"/>
              <a:t>Full Allocation$1,398,288</a:t>
            </a:r>
          </a:p>
        </p:txBody>
      </p:sp>
    </p:spTree>
    <p:extLst>
      <p:ext uri="{BB962C8B-B14F-4D97-AF65-F5344CB8AC3E}">
        <p14:creationId xmlns:p14="http://schemas.microsoft.com/office/powerpoint/2010/main" val="302488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19076" y="317332"/>
            <a:ext cx="6835775" cy="5008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33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4D4EA-0ACE-7147-9E2F-4C435A98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2"/>
            <a:ext cx="8229600" cy="639763"/>
          </a:xfrm>
        </p:spPr>
        <p:txBody>
          <a:bodyPr>
            <a:noAutofit/>
          </a:bodyPr>
          <a:lstStyle/>
          <a:p>
            <a:r>
              <a:rPr lang="en-US" sz="3200" dirty="0"/>
              <a:t>A.L. Troup</a:t>
            </a:r>
            <a:br>
              <a:rPr lang="en-US" sz="3200" dirty="0"/>
            </a:br>
            <a:r>
              <a:rPr lang="en-US" sz="3200" dirty="0"/>
              <a:t>Eugene J. Foreman, Jr., Principal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4754F-D2D5-F54A-9B0C-06D8911BC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F76C8-8578-174F-89DF-1327E4472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432" y="2113557"/>
            <a:ext cx="4350168" cy="2434380"/>
          </a:xfrm>
        </p:spPr>
        <p:txBody>
          <a:bodyPr>
            <a:noAutofit/>
          </a:bodyPr>
          <a:lstStyle/>
          <a:p>
            <a:r>
              <a:rPr lang="en-US" sz="1300" dirty="0"/>
              <a:t>Academic Learning</a:t>
            </a:r>
          </a:p>
          <a:p>
            <a:pPr lvl="1"/>
            <a:r>
              <a:rPr lang="en-US" sz="1300" dirty="0"/>
              <a:t>Professional Development</a:t>
            </a:r>
          </a:p>
          <a:p>
            <a:pPr lvl="1"/>
            <a:r>
              <a:rPr lang="en-US" sz="1300" dirty="0"/>
              <a:t>Evaluation/Professional Culture</a:t>
            </a:r>
          </a:p>
          <a:p>
            <a:pPr lvl="1"/>
            <a:r>
              <a:rPr lang="en-US" sz="1300" dirty="0"/>
              <a:t>Academic Rigor</a:t>
            </a:r>
          </a:p>
          <a:p>
            <a:pPr lvl="1"/>
            <a:r>
              <a:rPr lang="en-US" sz="1300" dirty="0"/>
              <a:t>Differentiation/Checking for understanding</a:t>
            </a:r>
          </a:p>
          <a:p>
            <a:r>
              <a:rPr lang="en-US" sz="1300" dirty="0"/>
              <a:t>Climate and Culture</a:t>
            </a:r>
          </a:p>
          <a:p>
            <a:pPr lvl="1"/>
            <a:r>
              <a:rPr lang="en-US" sz="1300" dirty="0"/>
              <a:t>Student engagement</a:t>
            </a:r>
          </a:p>
          <a:p>
            <a:r>
              <a:rPr lang="en-US" sz="1300" dirty="0"/>
              <a:t>Youth, Family, &amp; Community Engagement</a:t>
            </a:r>
          </a:p>
          <a:p>
            <a:pPr lvl="1"/>
            <a:r>
              <a:rPr lang="en-US" sz="1300" dirty="0"/>
              <a:t>Student attendance</a:t>
            </a:r>
          </a:p>
          <a:p>
            <a:pPr lvl="1"/>
            <a:r>
              <a:rPr lang="en-US" sz="1300" dirty="0"/>
              <a:t>Student behavior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0A43E-5186-E54F-923D-07EC235B0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Break down of Allocations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4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1740FA-34EC-F14A-BECD-03FD6E2E5B84}"/>
              </a:ext>
            </a:extLst>
          </p:cNvPr>
          <p:cNvSpPr txBox="1">
            <a:spLocks/>
          </p:cNvSpPr>
          <p:nvPr/>
        </p:nvSpPr>
        <p:spPr>
          <a:xfrm>
            <a:off x="543365" y="4423568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669ECCE-4C9A-A245-93FE-C6751F4A1F4A}"/>
              </a:ext>
            </a:extLst>
          </p:cNvPr>
          <p:cNvSpPr txBox="1">
            <a:spLocks/>
          </p:cNvSpPr>
          <p:nvPr/>
        </p:nvSpPr>
        <p:spPr>
          <a:xfrm>
            <a:off x="543365" y="4987686"/>
            <a:ext cx="3934326" cy="171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Part-time tutors</a:t>
            </a:r>
          </a:p>
          <a:p>
            <a:r>
              <a:rPr lang="en-US" sz="1400" dirty="0"/>
              <a:t>Early literacy facilitator</a:t>
            </a:r>
          </a:p>
          <a:p>
            <a:r>
              <a:rPr lang="en-US" sz="1400" dirty="0"/>
              <a:t>Professional development for administration</a:t>
            </a:r>
          </a:p>
          <a:p>
            <a:r>
              <a:rPr lang="en-US" sz="1400" dirty="0"/>
              <a:t>Take home books and classroom libraries</a:t>
            </a:r>
          </a:p>
          <a:p>
            <a:r>
              <a:rPr lang="en-US" sz="1400" dirty="0"/>
              <a:t>Math manipulatives for class and home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62FFB2-9E2D-8E4A-9210-679692F5E726}"/>
              </a:ext>
            </a:extLst>
          </p:cNvPr>
          <p:cNvSpPr txBox="1">
            <a:spLocks/>
          </p:cNvSpPr>
          <p:nvPr/>
        </p:nvSpPr>
        <p:spPr>
          <a:xfrm>
            <a:off x="4497388" y="4161632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B3324E2-ECD6-C148-B405-4C4FAE82C007}"/>
              </a:ext>
            </a:extLst>
          </p:cNvPr>
          <p:cNvSpPr txBox="1">
            <a:spLocks/>
          </p:cNvSpPr>
          <p:nvPr/>
        </p:nvSpPr>
        <p:spPr>
          <a:xfrm>
            <a:off x="4504156" y="4743449"/>
            <a:ext cx="3934326" cy="1711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Increase the average </a:t>
            </a:r>
            <a:r>
              <a:rPr lang="en-US" sz="1400" dirty="0" err="1"/>
              <a:t>Dibels</a:t>
            </a:r>
            <a:r>
              <a:rPr lang="en-US" sz="1400" dirty="0"/>
              <a:t> (K-3) literacy assessment by 10% from the beginning to the end of the 2021-2022 school year.</a:t>
            </a:r>
          </a:p>
          <a:p>
            <a:r>
              <a:rPr lang="en-US" sz="1400" dirty="0"/>
              <a:t>Increase the RI (reading inventory) for grades 4-8 by 10% from the beginning to the end of the 2021-2022 school year.</a:t>
            </a:r>
          </a:p>
          <a:p>
            <a:r>
              <a:rPr lang="en-US" sz="1400" dirty="0"/>
              <a:t>Increase the </a:t>
            </a:r>
            <a:r>
              <a:rPr lang="en-US" sz="1400" dirty="0" err="1"/>
              <a:t>iReady</a:t>
            </a:r>
            <a:r>
              <a:rPr lang="en-US" sz="1400" dirty="0"/>
              <a:t> math inventory score by 10% for students in grades K-8 for the 2021-2022 school year.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B63D3-DC7F-2D44-A7F4-8541C65FC26E}"/>
              </a:ext>
            </a:extLst>
          </p:cNvPr>
          <p:cNvSpPr/>
          <p:nvPr/>
        </p:nvSpPr>
        <p:spPr>
          <a:xfrm>
            <a:off x="4645025" y="21163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Personnel Services: $223,220</a:t>
            </a:r>
          </a:p>
          <a:p>
            <a:r>
              <a:rPr lang="en-US" dirty="0"/>
              <a:t>Benefits: $16,790</a:t>
            </a:r>
          </a:p>
          <a:p>
            <a:r>
              <a:rPr lang="en-US" dirty="0"/>
              <a:t>Other Prof. &amp; Tech. Services: $2,330</a:t>
            </a:r>
          </a:p>
          <a:p>
            <a:r>
              <a:rPr lang="en-US" dirty="0"/>
              <a:t>Supplies: $100,568</a:t>
            </a:r>
          </a:p>
          <a:p>
            <a:r>
              <a:rPr lang="en-US" dirty="0"/>
              <a:t>Other: </a:t>
            </a:r>
            <a:r>
              <a:rPr lang="en-US"/>
              <a:t>$ 12,072</a:t>
            </a:r>
            <a:endParaRPr lang="en-US" dirty="0"/>
          </a:p>
          <a:p>
            <a:r>
              <a:rPr lang="en-US" b="1" dirty="0"/>
              <a:t>Total Allocation: $355,000</a:t>
            </a:r>
          </a:p>
        </p:txBody>
      </p:sp>
    </p:spTree>
    <p:extLst>
      <p:ext uri="{BB962C8B-B14F-4D97-AF65-F5344CB8AC3E}">
        <p14:creationId xmlns:p14="http://schemas.microsoft.com/office/powerpoint/2010/main" val="304774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19076" y="317332"/>
            <a:ext cx="6835775" cy="5008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33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4D4EA-0ACE-7147-9E2F-4C435A98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3" y="909851"/>
            <a:ext cx="8229600" cy="800239"/>
          </a:xfrm>
        </p:spPr>
        <p:txBody>
          <a:bodyPr>
            <a:noAutofit/>
          </a:bodyPr>
          <a:lstStyle/>
          <a:p>
            <a:r>
              <a:rPr lang="en-US" sz="2400" dirty="0"/>
              <a:t>High School in the Community</a:t>
            </a:r>
            <a:br>
              <a:rPr lang="en-US" sz="2400" dirty="0"/>
            </a:br>
            <a:r>
              <a:rPr lang="en-US" sz="2400" dirty="0"/>
              <a:t> Cari Strand, Building Leader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4754F-D2D5-F54A-9B0C-06D8911BC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354" y="1466255"/>
            <a:ext cx="4040188" cy="639762"/>
          </a:xfrm>
        </p:spPr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F76C8-8578-174F-89DF-1327E4472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076" y="2178299"/>
            <a:ext cx="4126745" cy="17113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Academic Learning</a:t>
            </a:r>
          </a:p>
          <a:p>
            <a:pPr lvl="1"/>
            <a:r>
              <a:rPr lang="en-US" dirty="0"/>
              <a:t>Differentiation </a:t>
            </a:r>
          </a:p>
          <a:p>
            <a:pPr lvl="1"/>
            <a:r>
              <a:rPr lang="en-US" dirty="0"/>
              <a:t>Curriculum &amp; Instruction</a:t>
            </a:r>
          </a:p>
          <a:p>
            <a:r>
              <a:rPr lang="en-US" dirty="0"/>
              <a:t>Climate and Culture</a:t>
            </a:r>
          </a:p>
          <a:p>
            <a:pPr lvl="1"/>
            <a:r>
              <a:rPr lang="en-US" dirty="0"/>
              <a:t>Student Attendance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0A43E-5186-E54F-923D-07EC235B0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5821" y="1521876"/>
            <a:ext cx="4041775" cy="639762"/>
          </a:xfrm>
        </p:spPr>
        <p:txBody>
          <a:bodyPr/>
          <a:lstStyle/>
          <a:p>
            <a:r>
              <a:rPr lang="en-US" dirty="0"/>
              <a:t>Break down of Allocations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AC60FC-B786-CB40-AFBA-6E965CFC7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91526" y="2178299"/>
            <a:ext cx="4555456" cy="1539772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Personnel Services: $27,840</a:t>
            </a:r>
          </a:p>
          <a:p>
            <a:r>
              <a:rPr lang="en-US" sz="1800" dirty="0"/>
              <a:t>Benefits: $2,729</a:t>
            </a:r>
          </a:p>
          <a:p>
            <a:r>
              <a:rPr lang="en-US" sz="1800" dirty="0"/>
              <a:t>Prof. &amp; Tech. Services: $170,000</a:t>
            </a:r>
          </a:p>
          <a:p>
            <a:r>
              <a:rPr lang="en-US" sz="1800" dirty="0"/>
              <a:t>Supplies: $100,381</a:t>
            </a:r>
          </a:p>
          <a:p>
            <a:r>
              <a:rPr lang="en-US" sz="1800" dirty="0"/>
              <a:t>Property: $54,050</a:t>
            </a:r>
          </a:p>
          <a:p>
            <a:r>
              <a:rPr lang="en-US" sz="1800" b="1" dirty="0"/>
              <a:t>Total Allocation: $355,000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5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1740FA-34EC-F14A-BECD-03FD6E2E5B84}"/>
              </a:ext>
            </a:extLst>
          </p:cNvPr>
          <p:cNvSpPr txBox="1">
            <a:spLocks/>
          </p:cNvSpPr>
          <p:nvPr/>
        </p:nvSpPr>
        <p:spPr>
          <a:xfrm>
            <a:off x="219076" y="3718071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669ECCE-4C9A-A245-93FE-C6751F4A1F4A}"/>
              </a:ext>
            </a:extLst>
          </p:cNvPr>
          <p:cNvSpPr txBox="1">
            <a:spLocks/>
          </p:cNvSpPr>
          <p:nvPr/>
        </p:nvSpPr>
        <p:spPr>
          <a:xfrm>
            <a:off x="219076" y="4357833"/>
            <a:ext cx="4172450" cy="2096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Expanded partnership with ALIVE to support students’ SEL needs</a:t>
            </a:r>
          </a:p>
          <a:p>
            <a:r>
              <a:rPr lang="en-US" dirty="0"/>
              <a:t>Modernize &amp; improve science resources, esp. around PBL</a:t>
            </a:r>
          </a:p>
          <a:p>
            <a:r>
              <a:rPr lang="en-US" dirty="0"/>
              <a:t>Resources for Next Level Justify initiative to  teach mathematical thinking across the disciplines, including 4 3-D printers and supplies</a:t>
            </a:r>
          </a:p>
          <a:p>
            <a:r>
              <a:rPr lang="en-US" dirty="0"/>
              <a:t>Resources for “Beyond HSC” CCR events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62FFB2-9E2D-8E4A-9210-679692F5E726}"/>
              </a:ext>
            </a:extLst>
          </p:cNvPr>
          <p:cNvSpPr txBox="1">
            <a:spLocks/>
          </p:cNvSpPr>
          <p:nvPr/>
        </p:nvSpPr>
        <p:spPr>
          <a:xfrm>
            <a:off x="4453270" y="3373874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B3324E2-ECD6-C148-B405-4C4FAE82C007}"/>
              </a:ext>
            </a:extLst>
          </p:cNvPr>
          <p:cNvSpPr txBox="1">
            <a:spLocks/>
          </p:cNvSpPr>
          <p:nvPr/>
        </p:nvSpPr>
        <p:spPr>
          <a:xfrm>
            <a:off x="4490954" y="4052804"/>
            <a:ext cx="4433969" cy="2401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 #1: The percentage of students achieving Level 3 or 4 in Math on SAT will increase from 5% in 2019-2020 to 20% in 2022-2023</a:t>
            </a:r>
          </a:p>
          <a:p>
            <a:r>
              <a:rPr lang="en-US" dirty="0"/>
              <a:t>Goal #2: The percentage of students meeting both benchmarks on the SAT will increase from 6% in 2021 to 20% in 2023 and 35% in 2024 (percentage of students achieving Level 3 or 4 in Math on SAT was 5% in 2019-2020; ELA level 3 or 4 was 20% in 2018-2019)</a:t>
            </a:r>
          </a:p>
          <a:p>
            <a:r>
              <a:rPr lang="en-US" dirty="0"/>
              <a:t>Goal #3: The percentage of chronic absenteeism will decrease from 35.3% in 2019-2020 to 20% in 2022-2023</a:t>
            </a:r>
          </a:p>
        </p:txBody>
      </p:sp>
    </p:spTree>
    <p:extLst>
      <p:ext uri="{BB962C8B-B14F-4D97-AF65-F5344CB8AC3E}">
        <p14:creationId xmlns:p14="http://schemas.microsoft.com/office/powerpoint/2010/main" val="309574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19076" y="317332"/>
            <a:ext cx="6835775" cy="5008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33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4D4EA-0ACE-7147-9E2F-4C435A98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74"/>
            <a:ext cx="8229600" cy="929483"/>
          </a:xfrm>
        </p:spPr>
        <p:txBody>
          <a:bodyPr>
            <a:noAutofit/>
          </a:bodyPr>
          <a:lstStyle/>
          <a:p>
            <a:r>
              <a:rPr lang="en-US" sz="2800" dirty="0"/>
              <a:t>James Hillhouse High School</a:t>
            </a:r>
            <a:br>
              <a:rPr lang="en-US" sz="2800" dirty="0"/>
            </a:br>
            <a:r>
              <a:rPr lang="en-US" sz="2800" dirty="0"/>
              <a:t> Dr. Glen Worthy, Principal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4754F-D2D5-F54A-9B0C-06D8911BC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F76C8-8578-174F-89DF-1327E4472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043" y="2167564"/>
            <a:ext cx="3934326" cy="19940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Youth, Family, and Community Engagement</a:t>
            </a:r>
          </a:p>
          <a:p>
            <a:pPr lvl="1"/>
            <a:r>
              <a:rPr lang="en-US" dirty="0"/>
              <a:t>Student engagement</a:t>
            </a:r>
          </a:p>
          <a:p>
            <a:pPr lvl="1"/>
            <a:r>
              <a:rPr lang="en-US" dirty="0"/>
              <a:t>Improve graduation rates</a:t>
            </a:r>
          </a:p>
          <a:p>
            <a:r>
              <a:rPr lang="en-US" dirty="0"/>
              <a:t>Operation Efficiencies</a:t>
            </a:r>
          </a:p>
          <a:p>
            <a:pPr lvl="1"/>
            <a:r>
              <a:rPr lang="en-US" dirty="0"/>
              <a:t>Assessment systems and data culture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0A43E-5186-E54F-923D-07EC235B0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23085" y="1535113"/>
            <a:ext cx="4463716" cy="639762"/>
          </a:xfrm>
        </p:spPr>
        <p:txBody>
          <a:bodyPr/>
          <a:lstStyle/>
          <a:p>
            <a:r>
              <a:rPr lang="en-US" dirty="0"/>
              <a:t>Break down of Allocations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AC60FC-B786-CB40-AFBA-6E965CFC7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1370" y="2174876"/>
            <a:ext cx="4555456" cy="228583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Personnel Services -$56,000</a:t>
            </a:r>
          </a:p>
          <a:p>
            <a:r>
              <a:rPr lang="en-US" dirty="0"/>
              <a:t>Benefits - $21,293</a:t>
            </a:r>
          </a:p>
          <a:p>
            <a:r>
              <a:rPr lang="en-US" dirty="0"/>
              <a:t>Professional and Technical Services $68,600</a:t>
            </a:r>
          </a:p>
          <a:p>
            <a:r>
              <a:rPr lang="en-US" dirty="0"/>
              <a:t>Purchased Property Services - $185, 000</a:t>
            </a:r>
          </a:p>
          <a:p>
            <a:r>
              <a:rPr lang="en-US" dirty="0"/>
              <a:t>Supplies $ 1,895</a:t>
            </a:r>
          </a:p>
          <a:p>
            <a:r>
              <a:rPr lang="en-US" b="1" dirty="0"/>
              <a:t>Total: $333,288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6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1740FA-34EC-F14A-BECD-03FD6E2E5B84}"/>
              </a:ext>
            </a:extLst>
          </p:cNvPr>
          <p:cNvSpPr txBox="1">
            <a:spLocks/>
          </p:cNvSpPr>
          <p:nvPr/>
        </p:nvSpPr>
        <p:spPr>
          <a:xfrm>
            <a:off x="457200" y="3925386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669ECCE-4C9A-A245-93FE-C6751F4A1F4A}"/>
              </a:ext>
            </a:extLst>
          </p:cNvPr>
          <p:cNvSpPr txBox="1">
            <a:spLocks/>
          </p:cNvSpPr>
          <p:nvPr/>
        </p:nvSpPr>
        <p:spPr>
          <a:xfrm>
            <a:off x="457200" y="4565148"/>
            <a:ext cx="3934326" cy="171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Professional development</a:t>
            </a:r>
          </a:p>
          <a:p>
            <a:r>
              <a:rPr lang="en-US" dirty="0"/>
              <a:t>Career Development</a:t>
            </a:r>
          </a:p>
          <a:p>
            <a:r>
              <a:rPr lang="en-US" dirty="0"/>
              <a:t>Manufacturing Pathway Equipment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62FFB2-9E2D-8E4A-9210-679692F5E726}"/>
              </a:ext>
            </a:extLst>
          </p:cNvPr>
          <p:cNvSpPr txBox="1">
            <a:spLocks/>
          </p:cNvSpPr>
          <p:nvPr/>
        </p:nvSpPr>
        <p:spPr>
          <a:xfrm>
            <a:off x="4497388" y="4161632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B3324E2-ECD6-C148-B405-4C4FAE82C007}"/>
              </a:ext>
            </a:extLst>
          </p:cNvPr>
          <p:cNvSpPr txBox="1">
            <a:spLocks/>
          </p:cNvSpPr>
          <p:nvPr/>
        </p:nvSpPr>
        <p:spPr>
          <a:xfrm>
            <a:off x="4504156" y="4743449"/>
            <a:ext cx="3934326" cy="1711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percentage of chronic absenteeism will decrease from 32% in 2020-2021 to 25% in 2022-2023;</a:t>
            </a:r>
          </a:p>
          <a:p>
            <a:r>
              <a:rPr lang="en-US" dirty="0"/>
              <a:t>The percentage of students meeting both benchmarks on the SAT will increase from15% in Spring of 2021 to 35% in Spring of 2022 t</a:t>
            </a:r>
          </a:p>
        </p:txBody>
      </p:sp>
    </p:spTree>
    <p:extLst>
      <p:ext uri="{BB962C8B-B14F-4D97-AF65-F5344CB8AC3E}">
        <p14:creationId xmlns:p14="http://schemas.microsoft.com/office/powerpoint/2010/main" val="297885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19076" y="317332"/>
            <a:ext cx="6835775" cy="5008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17333"/>
            <a:ext cx="1695450" cy="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4D4EA-0ACE-7147-9E2F-4C435A98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74"/>
            <a:ext cx="8229600" cy="1039203"/>
          </a:xfrm>
        </p:spPr>
        <p:txBody>
          <a:bodyPr>
            <a:noAutofit/>
          </a:bodyPr>
          <a:lstStyle/>
          <a:p>
            <a:r>
              <a:rPr lang="en-US" sz="2800" dirty="0"/>
              <a:t>Wexler-Grant</a:t>
            </a:r>
            <a:br>
              <a:rPr lang="en-US" sz="2800" dirty="0"/>
            </a:br>
            <a:r>
              <a:rPr lang="en-US" sz="2800" dirty="0"/>
              <a:t>David </a:t>
            </a:r>
            <a:r>
              <a:rPr lang="en-US" sz="2800" dirty="0" err="1"/>
              <a:t>Diah</a:t>
            </a:r>
            <a:r>
              <a:rPr lang="en-US" sz="2800" dirty="0"/>
              <a:t>, Principal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4754F-D2D5-F54A-9B0C-06D8911BC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FF76C8-8578-174F-89DF-1327E4472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131" y="2214061"/>
            <a:ext cx="3934326" cy="1711325"/>
          </a:xfrm>
        </p:spPr>
        <p:txBody>
          <a:bodyPr>
            <a:noAutofit/>
          </a:bodyPr>
          <a:lstStyle/>
          <a:p>
            <a:r>
              <a:rPr lang="en-US" sz="1600" dirty="0"/>
              <a:t>Academic Learning</a:t>
            </a:r>
          </a:p>
          <a:p>
            <a:pPr lvl="1"/>
            <a:r>
              <a:rPr lang="en-US" sz="1600" dirty="0"/>
              <a:t>Instructional Practice</a:t>
            </a:r>
          </a:p>
          <a:p>
            <a:pPr lvl="1"/>
            <a:r>
              <a:rPr lang="en-US" sz="1600" dirty="0"/>
              <a:t>Academic Rigor</a:t>
            </a:r>
          </a:p>
          <a:p>
            <a:r>
              <a:rPr lang="en-US" sz="1600" dirty="0"/>
              <a:t>Climate and Culture</a:t>
            </a:r>
          </a:p>
          <a:p>
            <a:pPr lvl="1"/>
            <a:r>
              <a:rPr lang="en-US" sz="1600" dirty="0"/>
              <a:t>Student Attendance (chronic Absenteeism)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30A43E-5186-E54F-923D-07EC235B0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Break down of Allocations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AC60FC-B786-CB40-AFBA-6E965CFC7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7388" y="2174875"/>
            <a:ext cx="4189411" cy="198675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49E4-490B-3448-ABB7-1E001E8E0F8E}" type="slidenum">
              <a:rPr lang="en-US" smtClean="0"/>
              <a:t>7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1740FA-34EC-F14A-BECD-03FD6E2E5B84}"/>
              </a:ext>
            </a:extLst>
          </p:cNvPr>
          <p:cNvSpPr txBox="1">
            <a:spLocks/>
          </p:cNvSpPr>
          <p:nvPr/>
        </p:nvSpPr>
        <p:spPr>
          <a:xfrm>
            <a:off x="457200" y="3925386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669ECCE-4C9A-A245-93FE-C6751F4A1F4A}"/>
              </a:ext>
            </a:extLst>
          </p:cNvPr>
          <p:cNvSpPr txBox="1">
            <a:spLocks/>
          </p:cNvSpPr>
          <p:nvPr/>
        </p:nvSpPr>
        <p:spPr>
          <a:xfrm>
            <a:off x="457200" y="4565148"/>
            <a:ext cx="3934326" cy="171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Hill for Literacy, Inc</a:t>
            </a:r>
          </a:p>
          <a:p>
            <a:r>
              <a:rPr lang="en-US" dirty="0" err="1"/>
              <a:t>DeansList</a:t>
            </a:r>
            <a:endParaRPr lang="en-US" dirty="0"/>
          </a:p>
          <a:p>
            <a:r>
              <a:rPr lang="en-US" dirty="0"/>
              <a:t>Curriculum Resources, Materials and Supplies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62FFB2-9E2D-8E4A-9210-679692F5E726}"/>
              </a:ext>
            </a:extLst>
          </p:cNvPr>
          <p:cNvSpPr txBox="1">
            <a:spLocks/>
          </p:cNvSpPr>
          <p:nvPr/>
        </p:nvSpPr>
        <p:spPr>
          <a:xfrm>
            <a:off x="4497387" y="3604464"/>
            <a:ext cx="393432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2B3324E2-ECD6-C148-B405-4C4FAE82C007}"/>
              </a:ext>
            </a:extLst>
          </p:cNvPr>
          <p:cNvSpPr txBox="1">
            <a:spLocks/>
          </p:cNvSpPr>
          <p:nvPr/>
        </p:nvSpPr>
        <p:spPr>
          <a:xfrm>
            <a:off x="4391525" y="4161633"/>
            <a:ext cx="4189411" cy="2293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 #1: By June 2022, 70% of Wexler students will reach their Annual Average Growth Goals on the Reading Inventory.</a:t>
            </a:r>
          </a:p>
          <a:p>
            <a:r>
              <a:rPr lang="en-US" dirty="0"/>
              <a:t>Goal #2: By June 2021, 70% of Wexler students will reach their Typical Growth Goals on the </a:t>
            </a:r>
            <a:r>
              <a:rPr lang="en-US" dirty="0" err="1"/>
              <a:t>iReady</a:t>
            </a:r>
            <a:r>
              <a:rPr lang="en-US" dirty="0"/>
              <a:t> Diagnostic Assessment. </a:t>
            </a:r>
          </a:p>
          <a:p>
            <a:r>
              <a:rPr lang="en-US" dirty="0"/>
              <a:t>Goal #3: In alignment with ESSA goal targets, Wexler-Grant School will see a decrease in chronic absenteeism from 32.8% in 2018-2019 to 26.1% in 2019-2020 to 20.9% in 2021-2022.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26ED1-B826-084E-8596-0F438381C6A4}"/>
              </a:ext>
            </a:extLst>
          </p:cNvPr>
          <p:cNvSpPr/>
          <p:nvPr/>
        </p:nvSpPr>
        <p:spPr>
          <a:xfrm>
            <a:off x="4572000" y="2257469"/>
            <a:ext cx="4167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and Technical Services $86,308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Supplies $ 268,692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Total: $355,000</a:t>
            </a:r>
          </a:p>
        </p:txBody>
      </p:sp>
    </p:spTree>
    <p:extLst>
      <p:ext uri="{BB962C8B-B14F-4D97-AF65-F5344CB8AC3E}">
        <p14:creationId xmlns:p14="http://schemas.microsoft.com/office/powerpoint/2010/main" val="5847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775</Words>
  <Application>Microsoft Macintosh PowerPoint</Application>
  <PresentationFormat>On-screen Show (4:3)</PresentationFormat>
  <Paragraphs>132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SIG 2021 - 2022</vt:lpstr>
      <vt:lpstr>A.L. Troup Eugene J. Foreman, Jr., Principal</vt:lpstr>
      <vt:lpstr>High School in the Community  Cari Strand, Building Leader</vt:lpstr>
      <vt:lpstr>James Hillhouse High School  Dr. Glen Worthy, Principal</vt:lpstr>
      <vt:lpstr>Wexler-Grant David Diah, Principal</vt:lpstr>
    </vt:vector>
  </TitlesOfParts>
  <Company>NHPS-Celentano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Keisha Redd- Hannans</dc:creator>
  <cp:lastModifiedBy>Conner, Viviana</cp:lastModifiedBy>
  <cp:revision>66</cp:revision>
  <cp:lastPrinted>2018-06-11T20:32:34Z</cp:lastPrinted>
  <dcterms:created xsi:type="dcterms:W3CDTF">2018-04-10T19:11:46Z</dcterms:created>
  <dcterms:modified xsi:type="dcterms:W3CDTF">2021-09-22T23:05:26Z</dcterms:modified>
</cp:coreProperties>
</file>